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audio1.wav" ContentType="audio/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437" r:id="rId3"/>
    <p:sldId id="487" r:id="rId4"/>
    <p:sldId id="488" r:id="rId5"/>
    <p:sldId id="489" r:id="rId6"/>
    <p:sldId id="264"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E1B10B-2A76-4F2E-A58F-2798BD9F8142}">
          <p14:sldIdLst>
            <p14:sldId id="256"/>
            <p14:sldId id="437"/>
            <p14:sldId id="487"/>
            <p14:sldId id="488"/>
            <p14:sldId id="489"/>
          </p14:sldIdLst>
        </p14:section>
        <p14:section name="Untitled Section" id="{034719E0-9609-4B12-8514-095441BDE95D}">
          <p14:sldIdLst>
            <p14:sldId id="26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67318" autoAdjust="0"/>
  </p:normalViewPr>
  <p:slideViewPr>
    <p:cSldViewPr>
      <p:cViewPr varScale="1">
        <p:scale>
          <a:sx n="74" d="100"/>
          <a:sy n="74" d="100"/>
        </p:scale>
        <p:origin x="126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316B5C-3393-49F2-A4E4-5BCDB1D1665D}" type="datetimeFigureOut">
              <a:rPr lang="en-US" smtClean="0"/>
              <a:t>26-Nov-23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B685C1-2FA6-4576-86BB-7D54E372D013}" type="slidenum">
              <a:rPr lang="en-US" smtClean="0"/>
              <a:t>‹#›</a:t>
            </a:fld>
            <a:endParaRPr lang="en-US"/>
          </a:p>
        </p:txBody>
      </p:sp>
    </p:spTree>
    <p:extLst>
      <p:ext uri="{BB962C8B-B14F-4D97-AF65-F5344CB8AC3E}">
        <p14:creationId xmlns:p14="http://schemas.microsoft.com/office/powerpoint/2010/main" val="2789797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B685C1-2FA6-4576-86BB-7D54E372D013}" type="slidenum">
              <a:rPr lang="en-US" smtClean="0"/>
              <a:t>6</a:t>
            </a:fld>
            <a:endParaRPr lang="en-US"/>
          </a:p>
        </p:txBody>
      </p:sp>
    </p:spTree>
    <p:extLst>
      <p:ext uri="{BB962C8B-B14F-4D97-AF65-F5344CB8AC3E}">
        <p14:creationId xmlns:p14="http://schemas.microsoft.com/office/powerpoint/2010/main" val="2692550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6246B-8D68-4203-9564-CACB3B86F80F}" type="datetime1">
              <a:rPr lang="en-US" smtClean="0"/>
              <a:t>26-Nov-23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9579F9-5EEE-4B58-B566-DF0E9F5BBF08}" type="datetime1">
              <a:rPr lang="en-US" smtClean="0"/>
              <a:t>26-Nov-23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24EB6C-3F42-4923-8DBE-46FCDB15FDD0}" type="datetime1">
              <a:rPr lang="en-US" smtClean="0"/>
              <a:t>26-Nov-23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49E39C-9FDF-48B0-A839-CEA2A9916E70}" type="datetime1">
              <a:rPr lang="en-US" smtClean="0"/>
              <a:t>26-Nov-23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798255-1086-42E1-B8C2-E12713EB435A}" type="datetime1">
              <a:rPr lang="en-US" smtClean="0"/>
              <a:t>26-Nov-23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9E2EB7-FADA-460E-A7E7-D086FAFBC63B}" type="datetime1">
              <a:rPr lang="en-US" smtClean="0"/>
              <a:t>26-Nov-23</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3C8D85-32B6-41AC-B4D8-74243A640E3D}" type="datetime1">
              <a:rPr lang="en-US" smtClean="0"/>
              <a:t>26-Nov-23</a:t>
            </a:fld>
            <a:endParaRPr lang="en-US"/>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F791E4-5C8A-4254-BDFB-E08904317180}" type="datetime1">
              <a:rPr lang="en-US" smtClean="0"/>
              <a:t>26-Nov-23</a:t>
            </a:fld>
            <a:endParaRPr lang="en-US"/>
          </a:p>
        </p:txBody>
      </p:sp>
      <p:sp>
        <p:nvSpPr>
          <p:cNvPr id="4" name="Footer Placeholder 3"/>
          <p:cNvSpPr>
            <a:spLocks noGrp="1"/>
          </p:cNvSpPr>
          <p:nvPr>
            <p:ph type="ftr" sz="quarter" idx="11"/>
          </p:nvPr>
        </p:nvSpPr>
        <p:spPr/>
        <p:txBody>
          <a:bodyPr/>
          <a:lstStyle/>
          <a:p>
            <a:r>
              <a:rPr lang="en-US" smtClean="0"/>
              <a:t>Mathiazhagan P -Assistant Professor - Computer Application Drsnsrcas</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44F03D-5B5C-4B35-9FA6-018A959079B3}" type="datetime1">
              <a:rPr lang="en-US" smtClean="0"/>
              <a:t>26-Nov-23</a:t>
            </a:fld>
            <a:endParaRPr lang="en-US"/>
          </a:p>
        </p:txBody>
      </p:sp>
      <p:sp>
        <p:nvSpPr>
          <p:cNvPr id="3" name="Footer Placeholder 2"/>
          <p:cNvSpPr>
            <a:spLocks noGrp="1"/>
          </p:cNvSpPr>
          <p:nvPr>
            <p:ph type="ftr" sz="quarter" idx="11"/>
          </p:nvPr>
        </p:nvSpPr>
        <p:spPr/>
        <p:txBody>
          <a:bodyPr/>
          <a:lstStyle/>
          <a:p>
            <a:r>
              <a:rPr lang="en-US" smtClean="0"/>
              <a:t>Mathiazhagan P -Assistant Professor - Computer Application Drsnsrcas</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34446C-78A1-4EB2-8D88-CDA95B91E019}" type="datetime1">
              <a:rPr lang="en-US" smtClean="0"/>
              <a:t>26-Nov-23</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143D0C-B8DE-4D73-BE3C-95E3A4A17A8F}" type="datetime1">
              <a:rPr lang="en-US" smtClean="0"/>
              <a:t>26-Nov-23</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B9B75-D8FD-4ACD-B0DD-9FE4A3F878D0}" type="datetime1">
              <a:rPr lang="en-US" smtClean="0"/>
              <a:t>26-Nov-23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Mathiazhagan P -Assistant Professor - Computer Application Drsnsrcas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audio" Target="../media/audio1.wav"/><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3.png"/><Relationship Id="rId5" Type="http://schemas.openxmlformats.org/officeDocument/2006/relationships/audio" Target="../media/audio1.wav"/><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5714999"/>
          </a:xfrm>
        </p:spPr>
        <p:txBody>
          <a:bodyPr/>
          <a:lstStyle/>
          <a:p>
            <a:r>
              <a:rPr lang="en-US" b="1" dirty="0" smtClean="0"/>
              <a:t>DR SNSRCAS, CBE</a:t>
            </a:r>
            <a:r>
              <a:rPr lang="en-US" dirty="0" smtClean="0"/>
              <a:t/>
            </a:r>
            <a:br>
              <a:rPr lang="en-US" dirty="0" smtClean="0"/>
            </a:br>
            <a:r>
              <a:rPr lang="en-US" dirty="0"/>
              <a:t> Introduction to Digital </a:t>
            </a:r>
            <a:r>
              <a:rPr lang="en-US" dirty="0" smtClean="0"/>
              <a:t>Forensics</a:t>
            </a:r>
            <a:br>
              <a:rPr lang="en-US" dirty="0" smtClean="0"/>
            </a:br>
            <a:r>
              <a:rPr lang="en-US" dirty="0"/>
              <a:t>21PCA213 </a:t>
            </a:r>
            <a:r>
              <a:rPr lang="en-US" b="1" dirty="0" smtClean="0">
                <a:solidFill>
                  <a:srgbClr val="00B050"/>
                </a:solidFill>
              </a:rPr>
              <a:t/>
            </a:r>
            <a:br>
              <a:rPr lang="en-US" b="1" dirty="0" smtClean="0">
                <a:solidFill>
                  <a:srgbClr val="00B050"/>
                </a:solidFill>
              </a:rPr>
            </a:br>
            <a:r>
              <a:rPr lang="en-US" b="1" dirty="0" smtClean="0">
                <a:solidFill>
                  <a:srgbClr val="C00000"/>
                </a:solidFill>
              </a:rPr>
              <a:t>I MCA  ODD SEM</a:t>
            </a:r>
            <a:br>
              <a:rPr lang="en-US" b="1" dirty="0" smtClean="0">
                <a:solidFill>
                  <a:srgbClr val="C00000"/>
                </a:solidFill>
              </a:rPr>
            </a:br>
            <a:r>
              <a:rPr lang="en-US" b="1" dirty="0" smtClean="0">
                <a:solidFill>
                  <a:srgbClr val="C00000"/>
                </a:solidFill>
              </a:rPr>
              <a:t>UNIT V</a:t>
            </a:r>
            <a:br>
              <a:rPr lang="en-US" b="1" dirty="0" smtClean="0">
                <a:solidFill>
                  <a:srgbClr val="C00000"/>
                </a:solidFill>
              </a:rPr>
            </a:br>
            <a:r>
              <a:rPr lang="en-US" dirty="0"/>
              <a:t>Chain of custody</a:t>
            </a:r>
            <a:endParaRPr lang="en-US" b="1" dirty="0">
              <a:solidFill>
                <a:srgbClr val="00B050"/>
              </a:solidFill>
            </a:endParaRPr>
          </a:p>
        </p:txBody>
      </p:sp>
      <p:pic>
        <p:nvPicPr>
          <p:cNvPr id="3" name="Google Shape;15;p13"/>
          <p:cNvPicPr preferRelativeResize="0"/>
          <p:nvPr/>
        </p:nvPicPr>
        <p:blipFill rotWithShape="1">
          <a:blip r:embed="rId2">
            <a:alphaModFix/>
          </a:blip>
          <a:srcRect/>
          <a:stretch/>
        </p:blipFill>
        <p:spPr>
          <a:xfrm>
            <a:off x="457200" y="431118"/>
            <a:ext cx="776790" cy="610630"/>
          </a:xfrm>
          <a:prstGeom prst="rect">
            <a:avLst/>
          </a:prstGeom>
          <a:noFill/>
          <a:ln>
            <a:noFill/>
          </a:ln>
        </p:spPr>
      </p:pic>
      <p:pic>
        <p:nvPicPr>
          <p:cNvPr id="4" name="Picture 3"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4653" y="304040"/>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p:cNvSpPr>
            <a:spLocks noGrp="1"/>
          </p:cNvSpPr>
          <p:nvPr>
            <p:ph type="dt" sz="half" idx="10"/>
          </p:nvPr>
        </p:nvSpPr>
        <p:spPr/>
        <p:txBody>
          <a:bodyPr/>
          <a:lstStyle/>
          <a:p>
            <a:fld id="{27CF00B3-77C8-4ADC-8A81-51596630359A}" type="datetime1">
              <a:rPr lang="en-US" smtClean="0"/>
              <a:t>26-Nov-23</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2729378767"/>
      </p:ext>
    </p:extLst>
  </p:cSld>
  <p:clrMapOvr>
    <a:masterClrMapping/>
  </p:clrMapOvr>
  <mc:AlternateContent xmlns:mc="http://schemas.openxmlformats.org/markup-compatibility/2006" xmlns:p14="http://schemas.microsoft.com/office/powerpoint/2010/main">
    <mc:Choice Requires="p14">
      <p:transition spd="slow" p14:dur="1500" advTm="18507">
        <p:split orient="vert"/>
      </p:transition>
    </mc:Choice>
    <mc:Fallback xmlns="">
      <p:transition spd="slow" advTm="18507">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a:t>Chain of custody</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66843"/>
            <a:ext cx="8684889" cy="5201424"/>
          </a:xfrm>
          <a:prstGeom prst="rect">
            <a:avLst/>
          </a:prstGeom>
        </p:spPr>
        <p:txBody>
          <a:bodyPr wrap="square">
            <a:spAutoFit/>
          </a:bodyPr>
          <a:lstStyle/>
          <a:p>
            <a:r>
              <a:rPr lang="en-US" sz="2400" dirty="0"/>
              <a:t>Chain of custody refers to the chronological documentation or paper trail that records the sequence of custody, control, transfer, analysis, and disposition of physical or electronic evidence. This process is crucial in legal and forensic contexts, ensuring the integrity and admissibility of evidence in a court of law. The chain of custody is designed to demonstrate that the evidence collected has not been tampered with, altered, or contaminated during its handling and storage.</a:t>
            </a:r>
          </a:p>
          <a:p>
            <a:r>
              <a:rPr lang="en-US" sz="2400" dirty="0"/>
              <a:t>Key components of a chain of custody typically include:</a:t>
            </a:r>
          </a:p>
          <a:p>
            <a:r>
              <a:rPr lang="en-US" sz="2400" b="1" dirty="0"/>
              <a:t>Collection:</a:t>
            </a:r>
            <a:r>
              <a:rPr lang="en-US" sz="2400" dirty="0"/>
              <a:t> The initial step involves the collection of evidence at a crime scene or relevant location. This may be done by law enforcement officers, forensic experts, or other authorized personnel.</a:t>
            </a:r>
          </a:p>
          <a:p>
            <a:pPr algn="just"/>
            <a:endParaRPr lang="en-US" sz="2000" dirty="0"/>
          </a:p>
        </p:txBody>
      </p:sp>
      <p:sp>
        <p:nvSpPr>
          <p:cNvPr id="7" name="Date Placeholder 6"/>
          <p:cNvSpPr>
            <a:spLocks noGrp="1"/>
          </p:cNvSpPr>
          <p:nvPr>
            <p:ph type="dt" sz="half" idx="10"/>
          </p:nvPr>
        </p:nvSpPr>
        <p:spPr/>
        <p:txBody>
          <a:bodyPr/>
          <a:lstStyle/>
          <a:p>
            <a:fld id="{7516EF71-D6F0-4BE8-8BD8-8EE6CB696BEB}" type="datetime1">
              <a:rPr lang="en-US" smtClean="0"/>
              <a:t>26-Nov-23</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2765592078"/>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a:t>Chain of custody</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66843"/>
            <a:ext cx="8684889" cy="4462760"/>
          </a:xfrm>
          <a:prstGeom prst="rect">
            <a:avLst/>
          </a:prstGeom>
        </p:spPr>
        <p:txBody>
          <a:bodyPr wrap="square">
            <a:spAutoFit/>
          </a:bodyPr>
          <a:lstStyle/>
          <a:p>
            <a:r>
              <a:rPr lang="en-US" sz="2400" b="1" dirty="0"/>
              <a:t>Documentation:</a:t>
            </a:r>
            <a:r>
              <a:rPr lang="en-US" sz="2400" dirty="0"/>
              <a:t> Detailed documentation is created at the point of collection. This documentation includes information such as the date, time, location, and individuals involved in the collection process. Additionally, a description of the evidence and any relevant observations or conditions is recorded.</a:t>
            </a:r>
          </a:p>
          <a:p>
            <a:r>
              <a:rPr lang="en-US" sz="2400" b="1" dirty="0"/>
              <a:t>Packaging:</a:t>
            </a:r>
            <a:r>
              <a:rPr lang="en-US" sz="2400" dirty="0"/>
              <a:t> The collected evidence is then properly packaged to prevent contamination or damage during transportation. Each item is labeled and sealed securely to maintain its integrity.</a:t>
            </a:r>
          </a:p>
          <a:p>
            <a:r>
              <a:rPr lang="en-US" sz="2400" b="1" dirty="0"/>
              <a:t>Sealing:</a:t>
            </a:r>
            <a:r>
              <a:rPr lang="en-US" sz="2400" dirty="0"/>
              <a:t> Seals or evidence tape are used to secure the packaging. The seals often have unique identifiers or markings to make any tampering evident.</a:t>
            </a:r>
          </a:p>
          <a:p>
            <a:pPr algn="just"/>
            <a:endParaRPr lang="en-US" sz="2000" dirty="0"/>
          </a:p>
        </p:txBody>
      </p:sp>
      <p:sp>
        <p:nvSpPr>
          <p:cNvPr id="7" name="Date Placeholder 6"/>
          <p:cNvSpPr>
            <a:spLocks noGrp="1"/>
          </p:cNvSpPr>
          <p:nvPr>
            <p:ph type="dt" sz="half" idx="10"/>
          </p:nvPr>
        </p:nvSpPr>
        <p:spPr/>
        <p:txBody>
          <a:bodyPr/>
          <a:lstStyle/>
          <a:p>
            <a:fld id="{7516EF71-D6F0-4BE8-8BD8-8EE6CB696BEB}" type="datetime1">
              <a:rPr lang="en-US" smtClean="0"/>
              <a:t>26-Nov-23</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4095988990"/>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a:t>Chain of custody</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66843"/>
            <a:ext cx="8684889" cy="4093428"/>
          </a:xfrm>
          <a:prstGeom prst="rect">
            <a:avLst/>
          </a:prstGeom>
        </p:spPr>
        <p:txBody>
          <a:bodyPr wrap="square">
            <a:spAutoFit/>
          </a:bodyPr>
          <a:lstStyle/>
          <a:p>
            <a:r>
              <a:rPr lang="en-US" sz="2400" b="1" dirty="0"/>
              <a:t>Transportation:</a:t>
            </a:r>
            <a:r>
              <a:rPr lang="en-US" sz="2400" dirty="0"/>
              <a:t> The evidence is transported from the collection site to a laboratory or another secure facility for analysis. During transportation, the chain of custody documentation is updated to reflect the transfer.</a:t>
            </a:r>
          </a:p>
          <a:p>
            <a:r>
              <a:rPr lang="en-US" sz="2400" b="1" dirty="0"/>
              <a:t>Receiving:</a:t>
            </a:r>
            <a:r>
              <a:rPr lang="en-US" sz="2400" dirty="0"/>
              <a:t> Upon arrival at the laboratory or facility, the evidence is received by personnel responsible for its analysis. The chain of custody documentation is again updated to record the transfer.</a:t>
            </a:r>
          </a:p>
          <a:p>
            <a:r>
              <a:rPr lang="en-US" sz="2400" b="1" dirty="0"/>
              <a:t>Analysis:</a:t>
            </a:r>
            <a:r>
              <a:rPr lang="en-US" sz="2400" dirty="0"/>
              <a:t> Forensic experts or relevant professionals conduct the necessary analyses on the evidence while maintaining a secure and documented process.</a:t>
            </a:r>
          </a:p>
          <a:p>
            <a:pPr algn="just"/>
            <a:endParaRPr lang="en-US" sz="2000" dirty="0"/>
          </a:p>
        </p:txBody>
      </p:sp>
      <p:sp>
        <p:nvSpPr>
          <p:cNvPr id="7" name="Date Placeholder 6"/>
          <p:cNvSpPr>
            <a:spLocks noGrp="1"/>
          </p:cNvSpPr>
          <p:nvPr>
            <p:ph type="dt" sz="half" idx="10"/>
          </p:nvPr>
        </p:nvSpPr>
        <p:spPr/>
        <p:txBody>
          <a:bodyPr/>
          <a:lstStyle/>
          <a:p>
            <a:fld id="{7516EF71-D6F0-4BE8-8BD8-8EE6CB696BEB}" type="datetime1">
              <a:rPr lang="en-US" smtClean="0"/>
              <a:t>26-Nov-23</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526160177"/>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a:t>Chain of custody</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66843"/>
            <a:ext cx="8684889" cy="4462760"/>
          </a:xfrm>
          <a:prstGeom prst="rect">
            <a:avLst/>
          </a:prstGeom>
        </p:spPr>
        <p:txBody>
          <a:bodyPr wrap="square">
            <a:spAutoFit/>
          </a:bodyPr>
          <a:lstStyle/>
          <a:p>
            <a:r>
              <a:rPr lang="en-US" sz="2400" b="1" dirty="0"/>
              <a:t>Storage:</a:t>
            </a:r>
            <a:r>
              <a:rPr lang="en-US" sz="2400" dirty="0"/>
              <a:t> After analysis, the evidence is securely stored, and the chain of custody documentation is updated to reflect its storage location.</a:t>
            </a:r>
          </a:p>
          <a:p>
            <a:r>
              <a:rPr lang="en-US" sz="2400" b="1" dirty="0"/>
              <a:t>Court Presentation:</a:t>
            </a:r>
            <a:r>
              <a:rPr lang="en-US" sz="2400" dirty="0"/>
              <a:t> If the evidence is presented in court, the chain of custody documentation serves as a record of the handling of the evidence from collection to presentation. This helps establish its authenticity and reliability.</a:t>
            </a:r>
          </a:p>
          <a:p>
            <a:r>
              <a:rPr lang="en-US" sz="2400" dirty="0"/>
              <a:t>Maintaining a clear and unbroken chain of custody is critical in legal proceedings to ensure the credibility and admissibility of evidence. Any gaps or inconsistencies in the chain of custody may lead to challenges regarding the reliability of the evidence in court.</a:t>
            </a:r>
          </a:p>
          <a:p>
            <a:pPr algn="just"/>
            <a:endParaRPr lang="en-US" sz="2000" dirty="0"/>
          </a:p>
        </p:txBody>
      </p:sp>
      <p:sp>
        <p:nvSpPr>
          <p:cNvPr id="7" name="Date Placeholder 6"/>
          <p:cNvSpPr>
            <a:spLocks noGrp="1"/>
          </p:cNvSpPr>
          <p:nvPr>
            <p:ph type="dt" sz="half" idx="10"/>
          </p:nvPr>
        </p:nvSpPr>
        <p:spPr/>
        <p:txBody>
          <a:bodyPr/>
          <a:lstStyle/>
          <a:p>
            <a:fld id="{7516EF71-D6F0-4BE8-8BD8-8EE6CB696BEB}" type="datetime1">
              <a:rPr lang="en-US" smtClean="0"/>
              <a:t>26-Nov-23</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71348932"/>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smtClean="0"/>
          </a:p>
          <a:p>
            <a:pPr marL="0" indent="0">
              <a:buNone/>
            </a:pPr>
            <a:r>
              <a:rPr lang="en-US" dirty="0" smtClean="0"/>
              <a:t>			</a:t>
            </a:r>
            <a:r>
              <a:rPr lang="en-US" sz="6000" dirty="0" smtClean="0">
                <a:solidFill>
                  <a:srgbClr val="FF0000"/>
                </a:solidFill>
                <a:latin typeface="Algerian" pitchFamily="82" charset="0"/>
              </a:rPr>
              <a:t>THANK YOU</a:t>
            </a:r>
            <a:endParaRPr lang="en-US" sz="6000" dirty="0">
              <a:solidFill>
                <a:srgbClr val="FF0000"/>
              </a:solidFill>
              <a:latin typeface="Algerian" pitchFamily="82" charset="0"/>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4" name="Date Placeholder 3"/>
          <p:cNvSpPr>
            <a:spLocks noGrp="1"/>
          </p:cNvSpPr>
          <p:nvPr>
            <p:ph type="dt" sz="half" idx="10"/>
          </p:nvPr>
        </p:nvSpPr>
        <p:spPr/>
        <p:txBody>
          <a:bodyPr/>
          <a:lstStyle/>
          <a:p>
            <a:fld id="{4C72B472-122B-4BD8-856E-FB674B8BAEC4}" type="datetime1">
              <a:rPr lang="en-US" smtClean="0"/>
              <a:t>26-Nov-23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583377414"/>
      </p:ext>
    </p:extLst>
  </p:cSld>
  <p:clrMapOvr>
    <a:masterClrMapping/>
  </p:clrMapOvr>
  <mc:AlternateContent xmlns:mc="http://schemas.openxmlformats.org/markup-compatibility/2006" xmlns:p14="http://schemas.microsoft.com/office/powerpoint/2010/main">
    <mc:Choice Requires="p14">
      <p:transition spd="slow" p14:dur="1500" advTm="7700">
        <p:split orient="vert"/>
        <p:sndAc>
          <p:stSnd>
            <p:snd r:embed="rId5" name="arrow.wav"/>
          </p:stSnd>
        </p:sndAc>
      </p:transition>
    </mc:Choice>
    <mc:Fallback xmlns="">
      <p:transition spd="slow" advTm="7700">
        <p:split orient="vert"/>
        <p:sndAc>
          <p:stSnd>
            <p:snd r:embed="rId7"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448</TotalTime>
  <Words>509</Words>
  <Application>Microsoft Office PowerPoint</Application>
  <PresentationFormat>On-screen Show (4:3)</PresentationFormat>
  <Paragraphs>33</Paragraphs>
  <Slides>6</Slides>
  <Notes>1</Notes>
  <HiddenSlides>0</HiddenSlides>
  <MMClips>5</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Algerian</vt:lpstr>
      <vt:lpstr>Arial</vt:lpstr>
      <vt:lpstr>Calibri</vt:lpstr>
      <vt:lpstr>Times New Roman</vt:lpstr>
      <vt:lpstr>Office Theme</vt:lpstr>
      <vt:lpstr>DR SNSRCAS, CBE  Introduction to Digital Forensics 21PCA213  I MCA  ODD SEM UNIT V Chain of custody</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SNSRCAS, CBE MULTIMEDIA SYSTEM  UNIT I  WHAT IS MM SYSTEM</dc:title>
  <dc:creator>DELL 2021</dc:creator>
  <cp:lastModifiedBy>DELL 2021</cp:lastModifiedBy>
  <cp:revision>275</cp:revision>
  <dcterms:created xsi:type="dcterms:W3CDTF">2006-08-16T00:00:00Z</dcterms:created>
  <dcterms:modified xsi:type="dcterms:W3CDTF">2023-11-26T12:19:22Z</dcterms:modified>
</cp:coreProperties>
</file>